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ương Phan Hiếu Nghĩa" initials="DPHN" lastIdx="2" clrIdx="0">
    <p:extLst>
      <p:ext uri="{19B8F6BF-5375-455C-9EA6-DF929625EA0E}">
        <p15:presenceInfo xmlns:p15="http://schemas.microsoft.com/office/powerpoint/2012/main" userId="S::21521179@ms.uit.edu.vn::941f334a-39ef-4781-8d1a-bf9c7e8eed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2" d="100"/>
          <a:sy n="82" d="100"/>
        </p:scale>
        <p:origin x="1674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6-14T19:09:07.611" idx="2">
    <p:pos x="6456" y="689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F0C04-75D5-C79A-E819-6E0CBA3DD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37184A-8068-7852-4B4B-611F53BE2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DEDDC-2D39-7AC4-2C49-06D720E01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F812-B3E2-0AC9-C36F-A2FE05092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ACDC1-86F1-B057-5E4A-9AE74A937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65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9878E-1539-E701-46CC-E2603A964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FADD1-7DD7-79F3-C07E-7D4328A95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46619-8B72-C0D3-DEFF-F0B9417C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AD57E-B8A4-B0EC-4BD8-3EAC646E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C99DB-50F5-73A1-825C-E08F8D102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94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B5B02-9144-FC05-0C2A-93E50CB55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978BF-198C-4B61-5BC0-612E8D266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3277C-B8AF-4F0A-F0D1-473A6A662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C70EF-107A-713B-3D27-FA4DFFD95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EFDC-C920-791A-D824-E3FBE5792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85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C3177-EB41-9863-3206-5DD07F28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A304B-4ACA-E84D-17BA-28D022C33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6A2AB-DC7C-2A88-CE45-BEB976259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CF7AC-C6CA-3644-6DA7-27963DA8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24B49-8D10-0DAD-7FD9-654620D3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31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8D907-EA7D-5123-F898-92E00EFA9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EE696-402F-0067-0559-7BC0864AA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A7FB5-28E6-D6CB-1897-33FF0272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B66A4-9503-03A8-8F3B-6CFD0DEF9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4ABB8-9991-ABB2-BB40-18E2CF9D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12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5007A-CF79-4F27-C60C-104EB94C6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07B7E-AA88-637E-1FF3-15EB0808F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69BCFC-68D0-CBE3-9920-A9B66F73A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7511A7-B214-1FFE-4C6F-8A583D148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66412-CCE8-0D7F-6A0D-2200CA278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2328B-F344-2276-963D-F7E27AC13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45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219A-A5CD-1ED2-A851-C71B5DD10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DC86A-F426-99A9-5E82-26917E10F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2B0A4-92DB-813F-93C0-785BCAACF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A8B9E8-7DEF-B634-6076-4D47BC7FEF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297F1C-7E57-1CC0-4ACA-5B9DE16DF0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7B459D-F3F1-BD2F-141A-13EED5404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6BC309-47D2-0859-626E-48D720164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58CA81-53B4-3864-98CF-F9491527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5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D1F56-BB50-2346-165D-A72B3F56F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4B54DD-C62F-3840-CCD7-F5AC525A9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C57ADC-C4D1-EBA6-B1C1-A12D4AFEE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8E0AA1-03A5-6069-3CFD-6F0721A0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84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CD3658-9808-3B94-092C-A3B2B68EA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3544EA-3DBF-3D51-FE56-3E92D25A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861E7-BCD9-A410-F588-62831B4A7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38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04086-8CE4-5173-BFBB-DE2B41C4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4D10F-C817-9E47-7D03-87F535EED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90125-741C-F76D-72F3-1589D73C1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3B97D-2E5A-4883-7FB1-B273D28F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CE948-E9DA-9A61-23CE-D5861399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AB578-2AFE-9816-D3B2-FAD3486E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65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BBE53-F0A0-938C-87D2-B41E6D54F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18F144-C2E7-6546-F561-DB302EAB1A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F0CB86-C8C5-CCC1-8CCA-BF41498C4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A757D-1BE6-CB16-B7D0-CB7BB13FF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3B58E-12A4-9627-A2C9-1AF936CAC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0ADDB-B28B-316F-E86F-2B40AD5D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94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EF2BF3-F9EA-DA2B-ED63-0AE5653D4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173C8-51C1-8C3C-349C-E39A16CF7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842F-B65B-1EC4-AE8B-553095A70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A81DF-BB76-026C-49B1-5041E08BC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6A945-9443-BF59-A674-9F91F9546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omments" Target="../comments/commen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AEDC186B-C658-95DB-76E9-1F5A0C353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D495E8-2102-850B-8E0E-36B3591F138A}"/>
              </a:ext>
            </a:extLst>
          </p:cNvPr>
          <p:cNvSpPr/>
          <p:nvPr/>
        </p:nvSpPr>
        <p:spPr>
          <a:xfrm>
            <a:off x="5658160" y="5473005"/>
            <a:ext cx="6533840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Dương Phan Hiếu Nghĩa – 21521179</a:t>
            </a:r>
          </a:p>
          <a:p>
            <a:pPr algn="r"/>
            <a:r>
              <a:rPr lang="en-US" sz="2800" b="1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Nguyễn</a:t>
            </a: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Đức</a:t>
            </a: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Hoàng – 21520869</a:t>
            </a:r>
          </a:p>
          <a:p>
            <a:pPr algn="r"/>
            <a:r>
              <a:rPr lang="en-US" sz="28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Ngô </a:t>
            </a:r>
            <a:r>
              <a:rPr lang="en-US" sz="2800" b="1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Trần</a:t>
            </a: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Thái </a:t>
            </a:r>
            <a:r>
              <a:rPr lang="en-US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Sơn</a:t>
            </a: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- 20521841</a:t>
            </a:r>
            <a:endParaRPr lang="en-US" sz="28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87E4D-B43D-4014-6EAD-BB53323F057A}"/>
              </a:ext>
            </a:extLst>
          </p:cNvPr>
          <p:cNvSpPr/>
          <p:nvPr/>
        </p:nvSpPr>
        <p:spPr>
          <a:xfrm>
            <a:off x="-41574" y="928985"/>
            <a:ext cx="12314590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i="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mic Sans MS" panose="030F0702030302020204" pitchFamily="66" charset="0"/>
              </a:rPr>
              <a:t>JWT-based Authentication and </a:t>
            </a:r>
          </a:p>
          <a:p>
            <a:pPr algn="ctr"/>
            <a:r>
              <a:rPr lang="en-US" sz="6000" b="1" i="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mic Sans MS" panose="030F0702030302020204" pitchFamily="66" charset="0"/>
              </a:rPr>
              <a:t>Authorization Implementation </a:t>
            </a:r>
          </a:p>
          <a:p>
            <a:pPr algn="ctr"/>
            <a:r>
              <a:rPr lang="en-US" sz="6000" b="1" i="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mic Sans MS" panose="030F0702030302020204" pitchFamily="66" charset="0"/>
              </a:rPr>
              <a:t>for Online Shopping Platform</a:t>
            </a:r>
            <a:endParaRPr lang="en-US" sz="6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15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EA5F0DC5-3AFE-9A34-607D-62D011527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4" descr="Customer Icon #254520 - Free Icons Library">
            <a:extLst>
              <a:ext uri="{FF2B5EF4-FFF2-40B4-BE49-F238E27FC236}">
                <a16:creationId xmlns:a16="http://schemas.microsoft.com/office/drawing/2014/main" id="{FB8869AC-F834-711F-8FB0-924FBD191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436" y="2137950"/>
            <a:ext cx="1446371" cy="135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Seller Icon #301900 - Free Icons Library">
            <a:extLst>
              <a:ext uri="{FF2B5EF4-FFF2-40B4-BE49-F238E27FC236}">
                <a16:creationId xmlns:a16="http://schemas.microsoft.com/office/drawing/2014/main" id="{21364A14-832F-B5E4-7C3E-BE8E303E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15" y="2067770"/>
            <a:ext cx="1727131" cy="162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4" descr="Admin 3D Illustration Icon 9636683 PNG">
            <a:extLst>
              <a:ext uri="{FF2B5EF4-FFF2-40B4-BE49-F238E27FC236}">
                <a16:creationId xmlns:a16="http://schemas.microsoft.com/office/drawing/2014/main" id="{88F11B04-866E-8105-54A4-465BC0F92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622" y="1217654"/>
            <a:ext cx="1590877" cy="159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6" descr="guest icon, avatar icon">
            <a:extLst>
              <a:ext uri="{FF2B5EF4-FFF2-40B4-BE49-F238E27FC236}">
                <a16:creationId xmlns:a16="http://schemas.microsoft.com/office/drawing/2014/main" id="{085AF24E-BFC8-D480-FE1C-C21346F3B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2" y="2056901"/>
            <a:ext cx="1705926" cy="170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EB16F-2B9B-9C94-C087-8AD1DEAA8C73}"/>
              </a:ext>
            </a:extLst>
          </p:cNvPr>
          <p:cNvSpPr txBox="1"/>
          <p:nvPr/>
        </p:nvSpPr>
        <p:spPr>
          <a:xfrm>
            <a:off x="234713" y="1482995"/>
            <a:ext cx="1596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Guest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3CB2F-52A8-E24E-1177-E0CA629370D6}"/>
              </a:ext>
            </a:extLst>
          </p:cNvPr>
          <p:cNvSpPr txBox="1"/>
          <p:nvPr/>
        </p:nvSpPr>
        <p:spPr>
          <a:xfrm>
            <a:off x="2476500" y="1515801"/>
            <a:ext cx="2007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Customer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3E936-1D9D-80C8-94A5-8E29271830DC}"/>
              </a:ext>
            </a:extLst>
          </p:cNvPr>
          <p:cNvSpPr txBox="1"/>
          <p:nvPr/>
        </p:nvSpPr>
        <p:spPr>
          <a:xfrm>
            <a:off x="5774655" y="1524864"/>
            <a:ext cx="1350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Seller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5D7066-1CEA-5683-577F-0B65F6F006B7}"/>
              </a:ext>
            </a:extLst>
          </p:cNvPr>
          <p:cNvSpPr txBox="1"/>
          <p:nvPr/>
        </p:nvSpPr>
        <p:spPr>
          <a:xfrm>
            <a:off x="10691711" y="1761115"/>
            <a:ext cx="300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Admin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4E88772-4CC4-AE03-6EC7-F30BFC919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-3542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Comic Sans MS" panose="030F0702030302020204" pitchFamily="66" charset="0"/>
              </a:rPr>
              <a:t>Authorization by role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7B0EFD-75FF-0DCE-ED6E-DDF8A574C8BC}"/>
              </a:ext>
            </a:extLst>
          </p:cNvPr>
          <p:cNvSpPr txBox="1"/>
          <p:nvPr/>
        </p:nvSpPr>
        <p:spPr>
          <a:xfrm>
            <a:off x="405417" y="3954534"/>
            <a:ext cx="14868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Home</a:t>
            </a:r>
          </a:p>
          <a:p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Login</a:t>
            </a:r>
          </a:p>
          <a:p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Register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410D88-EFC4-2090-47E1-2215A54245A9}"/>
              </a:ext>
            </a:extLst>
          </p:cNvPr>
          <p:cNvSpPr txBox="1"/>
          <p:nvPr/>
        </p:nvSpPr>
        <p:spPr>
          <a:xfrm>
            <a:off x="2240777" y="3752228"/>
            <a:ext cx="29641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View Profile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Update Information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Change Password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Invoice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33F61-A2CE-94CA-A87C-1480837934CD}"/>
              </a:ext>
            </a:extLst>
          </p:cNvPr>
          <p:cNvSpPr txBox="1"/>
          <p:nvPr/>
        </p:nvSpPr>
        <p:spPr>
          <a:xfrm>
            <a:off x="5221613" y="3844561"/>
            <a:ext cx="27447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View Profile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Update Information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Change Password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View Product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Add Product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C9FD4A-21EF-343C-C193-C07A6B959BE8}"/>
              </a:ext>
            </a:extLst>
          </p:cNvPr>
          <p:cNvSpPr txBox="1"/>
          <p:nvPr/>
        </p:nvSpPr>
        <p:spPr>
          <a:xfrm>
            <a:off x="8381999" y="2927061"/>
            <a:ext cx="23495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View all account</a:t>
            </a:r>
            <a:b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</a:b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Set role user</a:t>
            </a: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Delete account</a:t>
            </a:r>
          </a:p>
          <a:p>
            <a:endParaRPr lang="en-US" sz="2000" dirty="0">
              <a:solidFill>
                <a:schemeClr val="accent3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View all product</a:t>
            </a: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Delete product</a:t>
            </a:r>
          </a:p>
          <a:p>
            <a:endParaRPr lang="en-US" sz="2000" dirty="0">
              <a:solidFill>
                <a:schemeClr val="accent3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View all invoice</a:t>
            </a: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Delete invoice</a:t>
            </a:r>
          </a:p>
          <a:p>
            <a:endParaRPr lang="en-US" sz="2000" dirty="0">
              <a:solidFill>
                <a:schemeClr val="accent3">
                  <a:lumMod val="5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944A7C-C0DA-2387-A830-73CD36666681}"/>
              </a:ext>
            </a:extLst>
          </p:cNvPr>
          <p:cNvSpPr txBox="1"/>
          <p:nvPr/>
        </p:nvSpPr>
        <p:spPr>
          <a:xfrm>
            <a:off x="10585074" y="2936620"/>
            <a:ext cx="2159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View Profile</a:t>
            </a:r>
          </a:p>
          <a:p>
            <a:endParaRPr lang="en-US" sz="2000" dirty="0">
              <a:solidFill>
                <a:schemeClr val="accent3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Update Information</a:t>
            </a:r>
          </a:p>
          <a:p>
            <a:endParaRPr lang="en-US" sz="2000" dirty="0">
              <a:solidFill>
                <a:schemeClr val="accent3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Change Password</a:t>
            </a:r>
          </a:p>
        </p:txBody>
      </p:sp>
    </p:spTree>
    <p:extLst>
      <p:ext uri="{BB962C8B-B14F-4D97-AF65-F5344CB8AC3E}">
        <p14:creationId xmlns:p14="http://schemas.microsoft.com/office/powerpoint/2010/main" val="1020424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2A70793B-CB6F-F1E3-B988-E5954370D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9F24E-1A39-8A78-E2A0-0609F9EEF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User password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392FA-E518-EDF0-B166-F89FD30AD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Use HMAC with AES-256 4096 bit length</a:t>
            </a:r>
          </a:p>
        </p:txBody>
      </p:sp>
    </p:spTree>
    <p:extLst>
      <p:ext uri="{BB962C8B-B14F-4D97-AF65-F5344CB8AC3E}">
        <p14:creationId xmlns:p14="http://schemas.microsoft.com/office/powerpoint/2010/main" val="3082650295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uest">
            <a:hlinkClick r:id="" action="ppaction://media"/>
            <a:extLst>
              <a:ext uri="{FF2B5EF4-FFF2-40B4-BE49-F238E27FC236}">
                <a16:creationId xmlns:a16="http://schemas.microsoft.com/office/drawing/2014/main" id="{559CCAC0-69F9-B10E-E727-0C0E51E94C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27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614983-C7D5-4DDE-1229-443D07204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5138737"/>
            <a:ext cx="3505200" cy="1325563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chemeClr val="tx2">
                    <a:lumMod val="75000"/>
                  </a:schemeClr>
                </a:solidFill>
                <a:latin typeface="Comic Sans MS" panose="030F0702030302020204" pitchFamily="66" charset="0"/>
              </a:rPr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134857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ustomer2">
            <a:hlinkClick r:id="" action="ppaction://media"/>
            <a:extLst>
              <a:ext uri="{FF2B5EF4-FFF2-40B4-BE49-F238E27FC236}">
                <a16:creationId xmlns:a16="http://schemas.microsoft.com/office/drawing/2014/main" id="{62816A3C-9BD9-9F3C-9288-EAEAA361960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1BCC8D-724B-7662-0FF5-23CDF4F2E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200" y="4973637"/>
            <a:ext cx="5054600" cy="1325563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0070C0"/>
                </a:solidFill>
                <a:latin typeface="Comic Sans MS" panose="030F0702030302020204" pitchFamily="66" charset="0"/>
              </a:rPr>
              <a:t>Customer</a:t>
            </a:r>
          </a:p>
        </p:txBody>
      </p:sp>
    </p:spTree>
    <p:extLst>
      <p:ext uri="{BB962C8B-B14F-4D97-AF65-F5344CB8AC3E}">
        <p14:creationId xmlns:p14="http://schemas.microsoft.com/office/powerpoint/2010/main" val="14548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17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ller">
            <a:hlinkClick r:id="" action="ppaction://media"/>
            <a:extLst>
              <a:ext uri="{FF2B5EF4-FFF2-40B4-BE49-F238E27FC236}">
                <a16:creationId xmlns:a16="http://schemas.microsoft.com/office/drawing/2014/main" id="{17CB6CF5-E882-06BB-B4A4-C8B88FEBCD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5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40207A6-4EA9-9FA3-0A56-394160DCA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0" y="5075237"/>
            <a:ext cx="5054600" cy="1325563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92D050"/>
                </a:solidFill>
                <a:latin typeface="Comic Sans MS" panose="030F0702030302020204" pitchFamily="66" charset="0"/>
              </a:rPr>
              <a:t>Seller</a:t>
            </a:r>
          </a:p>
        </p:txBody>
      </p:sp>
    </p:spTree>
    <p:extLst>
      <p:ext uri="{BB962C8B-B14F-4D97-AF65-F5344CB8AC3E}">
        <p14:creationId xmlns:p14="http://schemas.microsoft.com/office/powerpoint/2010/main" val="238800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dmin">
            <a:hlinkClick r:id="" action="ppaction://media"/>
            <a:extLst>
              <a:ext uri="{FF2B5EF4-FFF2-40B4-BE49-F238E27FC236}">
                <a16:creationId xmlns:a16="http://schemas.microsoft.com/office/drawing/2014/main" id="{3FE25445-250E-09C6-A388-0FAD1427B0B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E6ABEB1-2F6F-974E-ACEE-990FAF1E4993}"/>
              </a:ext>
            </a:extLst>
          </p:cNvPr>
          <p:cNvSpPr txBox="1">
            <a:spLocks/>
          </p:cNvSpPr>
          <p:nvPr/>
        </p:nvSpPr>
        <p:spPr>
          <a:xfrm>
            <a:off x="1714500" y="5062537"/>
            <a:ext cx="5054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64700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85B5894E-8B44-7DB7-C695-E4D31C0A7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1D7499-C8DB-618F-4E1D-D0BE18DE4F9E}"/>
              </a:ext>
            </a:extLst>
          </p:cNvPr>
          <p:cNvSpPr/>
          <p:nvPr/>
        </p:nvSpPr>
        <p:spPr>
          <a:xfrm>
            <a:off x="2808818" y="160635"/>
            <a:ext cx="675216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0000"/>
                </a:solidFill>
                <a:latin typeface="Comic Sans MS" panose="030F0702030302020204" pitchFamily="66" charset="0"/>
              </a:rPr>
              <a:t>Reference:</a:t>
            </a:r>
            <a:endParaRPr lang="en-US" sz="9600" b="1" cap="none" spc="0" dirty="0">
              <a:ln/>
              <a:solidFill>
                <a:srgbClr val="FF0000"/>
              </a:solidFill>
              <a:effectLst/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59654-B3DD-3FC5-86BA-356CECC6972B}"/>
              </a:ext>
            </a:extLst>
          </p:cNvPr>
          <p:cNvSpPr txBox="1"/>
          <p:nvPr/>
        </p:nvSpPr>
        <p:spPr>
          <a:xfrm>
            <a:off x="330200" y="2181136"/>
            <a:ext cx="119507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dirty="0">
                <a:solidFill>
                  <a:srgbClr val="404040"/>
                </a:solidFill>
                <a:effectLst/>
                <a:latin typeface="Comic Sans MS" panose="030F0702030302020204" pitchFamily="66" charset="0"/>
                <a:sym typeface="Wingdings 2" panose="05020102010507070707" pitchFamily="18" charset="2"/>
              </a:rPr>
              <a:t> </a:t>
            </a:r>
            <a:r>
              <a:rPr lang="en-US" sz="2800" b="0" i="0" u="none" strike="noStrike" dirty="0">
                <a:solidFill>
                  <a:srgbClr val="404040"/>
                </a:solidFill>
                <a:effectLst/>
                <a:latin typeface="Comic Sans MS" panose="030F0702030302020204" pitchFamily="66" charset="0"/>
              </a:rPr>
              <a:t>de Almeida MG, </a:t>
            </a:r>
            <a:r>
              <a:rPr lang="en-US" sz="2800" b="0" i="0" u="none" strike="noStrike" dirty="0" err="1">
                <a:solidFill>
                  <a:srgbClr val="404040"/>
                </a:solidFill>
                <a:effectLst/>
                <a:latin typeface="Comic Sans MS" panose="030F0702030302020204" pitchFamily="66" charset="0"/>
              </a:rPr>
              <a:t>Canedo</a:t>
            </a:r>
            <a:r>
              <a:rPr lang="en-US" sz="2800" b="0" i="0" u="none" strike="noStrike" dirty="0">
                <a:solidFill>
                  <a:srgbClr val="404040"/>
                </a:solidFill>
                <a:effectLst/>
                <a:latin typeface="Comic Sans MS" panose="030F0702030302020204" pitchFamily="66" charset="0"/>
              </a:rPr>
              <a:t> ED. Authentication and Authorization in Microservices Architecture: A Systematic Literature Review. Applied Sciences. 2022; 12(6):3023. https://doi.org/10.3390/app12063023</a:t>
            </a:r>
          </a:p>
          <a:p>
            <a:endParaRPr lang="en-US" sz="2800" b="0" i="0" u="none" strike="noStrike" dirty="0">
              <a:solidFill>
                <a:srgbClr val="404040"/>
              </a:solidFill>
              <a:effectLst/>
              <a:latin typeface="Comic Sans MS" panose="030F0702030302020204" pitchFamily="66" charset="0"/>
            </a:endParaRPr>
          </a:p>
          <a:p>
            <a:r>
              <a:rPr lang="en-US" sz="2800" b="0" i="0" u="none" strike="noStrike" dirty="0">
                <a:solidFill>
                  <a:srgbClr val="404040"/>
                </a:solidFill>
                <a:effectLst/>
                <a:latin typeface="Comic Sans MS" panose="030F0702030302020204" pitchFamily="66" charset="0"/>
                <a:sym typeface="Wingdings 2" panose="05020102010507070707" pitchFamily="18" charset="2"/>
              </a:rPr>
              <a:t> </a:t>
            </a:r>
            <a:r>
              <a:rPr lang="en-US" sz="2800" dirty="0">
                <a:solidFill>
                  <a:srgbClr val="404040"/>
                </a:solidFill>
                <a:latin typeface="Comic Sans MS" panose="030F0702030302020204" pitchFamily="66" charset="0"/>
              </a:rPr>
              <a:t>Authentication and Authorization of End User in Microservice Architecture To cite this article: </a:t>
            </a:r>
            <a:r>
              <a:rPr lang="en-US" sz="2800" dirty="0" err="1">
                <a:solidFill>
                  <a:srgbClr val="404040"/>
                </a:solidFill>
                <a:latin typeface="Comic Sans MS" panose="030F0702030302020204" pitchFamily="66" charset="0"/>
              </a:rPr>
              <a:t>Xiuyu</a:t>
            </a:r>
            <a:r>
              <a:rPr lang="en-US" sz="2800" dirty="0">
                <a:solidFill>
                  <a:srgbClr val="404040"/>
                </a:solidFill>
                <a:latin typeface="Comic Sans MS" panose="030F0702030302020204" pitchFamily="66" charset="0"/>
              </a:rPr>
              <a:t> He and </a:t>
            </a:r>
            <a:r>
              <a:rPr lang="en-US" sz="2800" dirty="0" err="1">
                <a:solidFill>
                  <a:srgbClr val="404040"/>
                </a:solidFill>
                <a:latin typeface="Comic Sans MS" panose="030F0702030302020204" pitchFamily="66" charset="0"/>
              </a:rPr>
              <a:t>Xudong</a:t>
            </a:r>
            <a:r>
              <a:rPr lang="en-US" sz="2800" dirty="0">
                <a:solidFill>
                  <a:srgbClr val="404040"/>
                </a:solidFill>
                <a:latin typeface="Comic Sans MS" panose="030F0702030302020204" pitchFamily="66" charset="0"/>
              </a:rPr>
              <a:t> Yang 2017 J. Phys.: Conf. Ser. 910 012060</a:t>
            </a:r>
          </a:p>
          <a:p>
            <a:r>
              <a:rPr lang="en-US" sz="2800" b="0" i="0" u="none" strike="noStrike" dirty="0">
                <a:solidFill>
                  <a:srgbClr val="404040"/>
                </a:solidFill>
                <a:effectLst/>
                <a:latin typeface="Comic Sans MS" panose="030F0702030302020204" pitchFamily="66" charset="0"/>
              </a:rPr>
              <a:t>https://iopscience.iop.org/article/10.1088/1742-6596/910/1/012060/pdf</a:t>
            </a:r>
          </a:p>
        </p:txBody>
      </p:sp>
    </p:spTree>
    <p:extLst>
      <p:ext uri="{BB962C8B-B14F-4D97-AF65-F5344CB8AC3E}">
        <p14:creationId xmlns:p14="http://schemas.microsoft.com/office/powerpoint/2010/main" val="78926224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3A5A448D-4C12-AB4E-E616-933955531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CB73E1-32A6-2B23-9497-CB06D638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600" y="149226"/>
            <a:ext cx="6489700" cy="1325563"/>
          </a:xfrm>
        </p:spPr>
        <p:txBody>
          <a:bodyPr>
            <a:normAutofit/>
          </a:bodyPr>
          <a:lstStyle/>
          <a:p>
            <a:r>
              <a:rPr lang="en-US" sz="6000" b="1" i="0" dirty="0">
                <a:solidFill>
                  <a:schemeClr val="accent2">
                    <a:lumMod val="75000"/>
                  </a:schemeClr>
                </a:solidFill>
                <a:effectLst/>
                <a:latin typeface="Comic Sans MS" panose="030F0702030302020204" pitchFamily="66" charset="0"/>
              </a:rPr>
              <a:t>Task Assignment</a:t>
            </a:r>
            <a:endParaRPr lang="en-US" sz="6000" b="1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B8A27F-F879-83C8-6852-E458DC15DB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3764484"/>
              </p:ext>
            </p:extLst>
          </p:nvPr>
        </p:nvGraphicFramePr>
        <p:xfrm>
          <a:off x="-38100" y="1624014"/>
          <a:ext cx="12230100" cy="5233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6020">
                  <a:extLst>
                    <a:ext uri="{9D8B030D-6E8A-4147-A177-3AD203B41FA5}">
                      <a16:colId xmlns:a16="http://schemas.microsoft.com/office/drawing/2014/main" val="351923501"/>
                    </a:ext>
                  </a:extLst>
                </a:gridCol>
                <a:gridCol w="2446020">
                  <a:extLst>
                    <a:ext uri="{9D8B030D-6E8A-4147-A177-3AD203B41FA5}">
                      <a16:colId xmlns:a16="http://schemas.microsoft.com/office/drawing/2014/main" val="63463115"/>
                    </a:ext>
                  </a:extLst>
                </a:gridCol>
                <a:gridCol w="2446020">
                  <a:extLst>
                    <a:ext uri="{9D8B030D-6E8A-4147-A177-3AD203B41FA5}">
                      <a16:colId xmlns:a16="http://schemas.microsoft.com/office/drawing/2014/main" val="2039949933"/>
                    </a:ext>
                  </a:extLst>
                </a:gridCol>
                <a:gridCol w="2446020">
                  <a:extLst>
                    <a:ext uri="{9D8B030D-6E8A-4147-A177-3AD203B41FA5}">
                      <a16:colId xmlns:a16="http://schemas.microsoft.com/office/drawing/2014/main" val="3296668959"/>
                    </a:ext>
                  </a:extLst>
                </a:gridCol>
                <a:gridCol w="2446020">
                  <a:extLst>
                    <a:ext uri="{9D8B030D-6E8A-4147-A177-3AD203B41FA5}">
                      <a16:colId xmlns:a16="http://schemas.microsoft.com/office/drawing/2014/main" val="753204644"/>
                    </a:ext>
                  </a:extLst>
                </a:gridCol>
              </a:tblGrid>
              <a:tr h="41671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mic Sans MS" panose="030F0702030302020204" pitchFamily="66" charset="0"/>
                        </a:rPr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omic Sans MS" panose="030F0702030302020204" pitchFamily="66" charset="0"/>
                        </a:rPr>
                        <a:t>Sơn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Nghĩa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Hoàng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880500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Article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50"/>
                          </a:solidFill>
                          <a:latin typeface="Comic Sans MS" panose="030F0702030302020204" pitchFamily="66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2800" b="1" dirty="0">
                        <a:solidFill>
                          <a:srgbClr val="00B05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6696317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Database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  <a:latin typeface="Comic Sans MS" panose="030F0702030302020204" pitchFamily="66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06780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Backend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  <a:latin typeface="Comic Sans MS" panose="030F0702030302020204" pitchFamily="66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65903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Frontend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50"/>
                          </a:solidFill>
                          <a:latin typeface="Comic Sans MS" panose="030F0702030302020204" pitchFamily="66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2800" b="1" dirty="0">
                        <a:solidFill>
                          <a:srgbClr val="00B05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1372946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Docker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rgbClr val="00B05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7879414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PowerPoint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  <a:latin typeface="Comic Sans MS" panose="030F0702030302020204" pitchFamily="66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279662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Demo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50"/>
                          </a:solidFill>
                          <a:latin typeface="Comic Sans MS" panose="030F0702030302020204" pitchFamily="66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2800" b="1" dirty="0">
                        <a:solidFill>
                          <a:srgbClr val="00B05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98082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Presentation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  <a:latin typeface="Comic Sans MS" panose="030F0702030302020204" pitchFamily="66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097496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Report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  <a:latin typeface="Comic Sans MS" panose="030F0702030302020204" pitchFamily="66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21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74096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AF18129-59AD-CBA6-3E12-8C900707B0B5}"/>
              </a:ext>
            </a:extLst>
          </p:cNvPr>
          <p:cNvSpPr/>
          <p:nvPr/>
        </p:nvSpPr>
        <p:spPr>
          <a:xfrm>
            <a:off x="5075186" y="-742950"/>
            <a:ext cx="10850613" cy="825851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079016-57E9-5F1A-180D-D35B7DCB4B8F}"/>
              </a:ext>
            </a:extLst>
          </p:cNvPr>
          <p:cNvSpPr/>
          <p:nvPr/>
        </p:nvSpPr>
        <p:spPr>
          <a:xfrm>
            <a:off x="-2603088" y="-1270000"/>
            <a:ext cx="5342774" cy="9855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524A779-A676-1C9B-76FB-D40213D579C9}"/>
              </a:ext>
            </a:extLst>
          </p:cNvPr>
          <p:cNvSpPr/>
          <p:nvPr/>
        </p:nvSpPr>
        <p:spPr>
          <a:xfrm>
            <a:off x="5130755" y="2742583"/>
            <a:ext cx="2568001" cy="15830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Authentication Server</a:t>
            </a:r>
          </a:p>
        </p:txBody>
      </p:sp>
      <p:pic>
        <p:nvPicPr>
          <p:cNvPr id="1028" name="Picture 4" descr="Database Png Icon #244761 - Free Icons Library">
            <a:extLst>
              <a:ext uri="{FF2B5EF4-FFF2-40B4-BE49-F238E27FC236}">
                <a16:creationId xmlns:a16="http://schemas.microsoft.com/office/drawing/2014/main" id="{A290A6B2-A907-5318-CB83-E60A97B75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446" y="5310986"/>
            <a:ext cx="892259" cy="110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0CFBDC8-8DA3-C04B-A73E-AD1CEC7F923B}"/>
              </a:ext>
            </a:extLst>
          </p:cNvPr>
          <p:cNvSpPr/>
          <p:nvPr/>
        </p:nvSpPr>
        <p:spPr>
          <a:xfrm>
            <a:off x="8927065" y="5147154"/>
            <a:ext cx="1831084" cy="13715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Invoice </a:t>
            </a:r>
          </a:p>
          <a:p>
            <a:pPr algn="ctr"/>
            <a:r>
              <a:rPr lang="en-US" dirty="0">
                <a:latin typeface="Comic Sans MS" panose="030F0702030302020204" pitchFamily="66" charset="0"/>
              </a:rPr>
              <a:t>Service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B1BBA6F-36BA-0FA8-7692-6688F041A2FB}"/>
              </a:ext>
            </a:extLst>
          </p:cNvPr>
          <p:cNvSpPr/>
          <p:nvPr/>
        </p:nvSpPr>
        <p:spPr>
          <a:xfrm>
            <a:off x="8960947" y="673697"/>
            <a:ext cx="1831084" cy="13715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Product Service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FFFDD51-A042-F947-5F5D-ACAF8EC68118}"/>
              </a:ext>
            </a:extLst>
          </p:cNvPr>
          <p:cNvSpPr/>
          <p:nvPr/>
        </p:nvSpPr>
        <p:spPr>
          <a:xfrm>
            <a:off x="9084445" y="2899550"/>
            <a:ext cx="1831084" cy="13715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Customer</a:t>
            </a:r>
          </a:p>
          <a:p>
            <a:pPr algn="ctr"/>
            <a:r>
              <a:rPr lang="en-US" dirty="0">
                <a:latin typeface="Comic Sans MS" panose="030F0702030302020204" pitchFamily="66" charset="0"/>
              </a:rPr>
              <a:t>Service</a:t>
            </a:r>
          </a:p>
        </p:txBody>
      </p:sp>
      <p:pic>
        <p:nvPicPr>
          <p:cNvPr id="8" name="Picture 4" descr="Database Png Icon #244761 - Free Icons Library">
            <a:extLst>
              <a:ext uri="{FF2B5EF4-FFF2-40B4-BE49-F238E27FC236}">
                <a16:creationId xmlns:a16="http://schemas.microsoft.com/office/drawing/2014/main" id="{FA2C1B26-9B71-693C-E2B6-12EF5F0CB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2973" y="150721"/>
            <a:ext cx="573742" cy="70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base Png Icon #244761 - Free Icons Library">
            <a:extLst>
              <a:ext uri="{FF2B5EF4-FFF2-40B4-BE49-F238E27FC236}">
                <a16:creationId xmlns:a16="http://schemas.microsoft.com/office/drawing/2014/main" id="{E2E8A5DE-7DF3-EC0D-EA20-697E7C2AD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433" y="4603229"/>
            <a:ext cx="573742" cy="70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ree Icon | Hacker">
            <a:extLst>
              <a:ext uri="{FF2B5EF4-FFF2-40B4-BE49-F238E27FC236}">
                <a16:creationId xmlns:a16="http://schemas.microsoft.com/office/drawing/2014/main" id="{3F6200D9-8894-0B46-FE5A-DAF165D3B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782" y="504599"/>
            <a:ext cx="1100673" cy="110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base Png Icon #244761 - Free Icons Library">
            <a:extLst>
              <a:ext uri="{FF2B5EF4-FFF2-40B4-BE49-F238E27FC236}">
                <a16:creationId xmlns:a16="http://schemas.microsoft.com/office/drawing/2014/main" id="{465819FD-7603-9733-40A8-086050BF8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432" y="2330971"/>
            <a:ext cx="573742" cy="70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E68B7ED5-94CE-AD40-F94E-AE5E83B4BAC0}"/>
              </a:ext>
            </a:extLst>
          </p:cNvPr>
          <p:cNvSpPr/>
          <p:nvPr/>
        </p:nvSpPr>
        <p:spPr>
          <a:xfrm rot="19858254">
            <a:off x="10488707" y="552748"/>
            <a:ext cx="538883" cy="157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9FB8AEC-C857-06F6-DC4B-392DD23A71CA}"/>
              </a:ext>
            </a:extLst>
          </p:cNvPr>
          <p:cNvSpPr/>
          <p:nvPr/>
        </p:nvSpPr>
        <p:spPr>
          <a:xfrm rot="8953420">
            <a:off x="10641107" y="705148"/>
            <a:ext cx="538883" cy="157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4DE4359-17FA-5F16-DA8D-6D5BC8D3EFE5}"/>
              </a:ext>
            </a:extLst>
          </p:cNvPr>
          <p:cNvSpPr/>
          <p:nvPr/>
        </p:nvSpPr>
        <p:spPr>
          <a:xfrm rot="19858254">
            <a:off x="10592109" y="2764229"/>
            <a:ext cx="538883" cy="157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9CDD2A2-4D7F-C30E-D2D0-13F4524BA1B1}"/>
              </a:ext>
            </a:extLst>
          </p:cNvPr>
          <p:cNvSpPr/>
          <p:nvPr/>
        </p:nvSpPr>
        <p:spPr>
          <a:xfrm rot="8953420">
            <a:off x="10744509" y="2916629"/>
            <a:ext cx="538883" cy="157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039EABC-A6CB-B252-300E-7759D79464F9}"/>
              </a:ext>
            </a:extLst>
          </p:cNvPr>
          <p:cNvSpPr/>
          <p:nvPr/>
        </p:nvSpPr>
        <p:spPr>
          <a:xfrm rot="19858254">
            <a:off x="10519628" y="5099405"/>
            <a:ext cx="538883" cy="157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9A5D54A-5134-E755-E59C-1DFF6634B354}"/>
              </a:ext>
            </a:extLst>
          </p:cNvPr>
          <p:cNvSpPr/>
          <p:nvPr/>
        </p:nvSpPr>
        <p:spPr>
          <a:xfrm rot="8953420">
            <a:off x="10672028" y="5251805"/>
            <a:ext cx="538883" cy="157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B747970-4379-B509-8D2B-11EED59861B1}"/>
              </a:ext>
            </a:extLst>
          </p:cNvPr>
          <p:cNvSpPr/>
          <p:nvPr/>
        </p:nvSpPr>
        <p:spPr>
          <a:xfrm rot="15205432">
            <a:off x="6739029" y="4805233"/>
            <a:ext cx="538883" cy="157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314DE51-3437-6418-3036-20807F7DDA0F}"/>
              </a:ext>
            </a:extLst>
          </p:cNvPr>
          <p:cNvSpPr/>
          <p:nvPr/>
        </p:nvSpPr>
        <p:spPr>
          <a:xfrm rot="4300598">
            <a:off x="6891429" y="4957633"/>
            <a:ext cx="538883" cy="157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47B44EF-3CDE-015F-A4B5-A7EFD6C0423E}"/>
              </a:ext>
            </a:extLst>
          </p:cNvPr>
          <p:cNvSpPr/>
          <p:nvPr/>
        </p:nvSpPr>
        <p:spPr>
          <a:xfrm rot="19858254">
            <a:off x="7190575" y="1933354"/>
            <a:ext cx="1794914" cy="22388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B410B51-716E-0B77-4A47-803301B38D5D}"/>
              </a:ext>
            </a:extLst>
          </p:cNvPr>
          <p:cNvSpPr/>
          <p:nvPr/>
        </p:nvSpPr>
        <p:spPr>
          <a:xfrm rot="9000163">
            <a:off x="7296407" y="2165396"/>
            <a:ext cx="1794914" cy="18988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50D2B28-B338-34FE-9875-634FFB85FD76}"/>
              </a:ext>
            </a:extLst>
          </p:cNvPr>
          <p:cNvSpPr/>
          <p:nvPr/>
        </p:nvSpPr>
        <p:spPr>
          <a:xfrm rot="2394011">
            <a:off x="7711985" y="4488734"/>
            <a:ext cx="1794914" cy="22388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841C5B0-C6F2-33F7-0E6D-8BEBE8AD12BA}"/>
              </a:ext>
            </a:extLst>
          </p:cNvPr>
          <p:cNvSpPr/>
          <p:nvPr/>
        </p:nvSpPr>
        <p:spPr>
          <a:xfrm rot="13200745">
            <a:off x="7498606" y="4740404"/>
            <a:ext cx="1794914" cy="18988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3EDD73B-622D-6AA0-CF3A-CD0905F70228}"/>
              </a:ext>
            </a:extLst>
          </p:cNvPr>
          <p:cNvSpPr/>
          <p:nvPr/>
        </p:nvSpPr>
        <p:spPr>
          <a:xfrm rot="10800000">
            <a:off x="7590469" y="3559767"/>
            <a:ext cx="1421010" cy="20133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2254B69-EAE5-C070-4D3A-8E73D5B54F92}"/>
              </a:ext>
            </a:extLst>
          </p:cNvPr>
          <p:cNvSpPr/>
          <p:nvPr/>
        </p:nvSpPr>
        <p:spPr>
          <a:xfrm>
            <a:off x="7626952" y="3357679"/>
            <a:ext cx="1421010" cy="20133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63D631-2250-349F-4FD0-6A7C84786F96}"/>
              </a:ext>
            </a:extLst>
          </p:cNvPr>
          <p:cNvSpPr txBox="1"/>
          <p:nvPr/>
        </p:nvSpPr>
        <p:spPr>
          <a:xfrm>
            <a:off x="7005801" y="417104"/>
            <a:ext cx="1354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Comic Sans MS" panose="030F0702030302020204" pitchFamily="66" charset="0"/>
              </a:rPr>
              <a:t>Server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CC966C-1033-F4AB-83EE-FECDF10A0C36}"/>
              </a:ext>
            </a:extLst>
          </p:cNvPr>
          <p:cNvSpPr txBox="1"/>
          <p:nvPr/>
        </p:nvSpPr>
        <p:spPr>
          <a:xfrm>
            <a:off x="333340" y="55139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mic Sans MS" panose="030F0702030302020204" pitchFamily="66" charset="0"/>
              </a:rPr>
              <a:t>Client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BC09BC-9107-7A49-3499-7F8BC805D6A2}"/>
              </a:ext>
            </a:extLst>
          </p:cNvPr>
          <p:cNvSpPr txBox="1"/>
          <p:nvPr/>
        </p:nvSpPr>
        <p:spPr>
          <a:xfrm>
            <a:off x="3264494" y="62985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Intruder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668CFF8-9BEC-E813-CA8B-D576040826D3}"/>
              </a:ext>
            </a:extLst>
          </p:cNvPr>
          <p:cNvSpPr/>
          <p:nvPr/>
        </p:nvSpPr>
        <p:spPr>
          <a:xfrm>
            <a:off x="2831195" y="3133796"/>
            <a:ext cx="2186701" cy="62731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4CB8A2D9-CD9F-F78F-6276-1115D090AAB8}"/>
              </a:ext>
            </a:extLst>
          </p:cNvPr>
          <p:cNvSpPr/>
          <p:nvPr/>
        </p:nvSpPr>
        <p:spPr>
          <a:xfrm rot="10800000">
            <a:off x="2810076" y="3761106"/>
            <a:ext cx="2186701" cy="62731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FE187E-4DF5-A2FC-D29A-E5BCFFCB46EE}"/>
              </a:ext>
            </a:extLst>
          </p:cNvPr>
          <p:cNvSpPr txBox="1"/>
          <p:nvPr/>
        </p:nvSpPr>
        <p:spPr>
          <a:xfrm>
            <a:off x="3352073" y="2930137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Request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2CD3E2-12D3-BDE1-56C3-531DFDC499CC}"/>
              </a:ext>
            </a:extLst>
          </p:cNvPr>
          <p:cNvSpPr txBox="1"/>
          <p:nvPr/>
        </p:nvSpPr>
        <p:spPr>
          <a:xfrm>
            <a:off x="3369421" y="4130410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Respond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754D249-12AA-85DE-1B8B-08271528A616}"/>
              </a:ext>
            </a:extLst>
          </p:cNvPr>
          <p:cNvSpPr/>
          <p:nvPr/>
        </p:nvSpPr>
        <p:spPr>
          <a:xfrm rot="4300598">
            <a:off x="4002280" y="2252510"/>
            <a:ext cx="1452398" cy="2824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71D4AE7-9D0C-229F-757D-9E207F8E079B}"/>
              </a:ext>
            </a:extLst>
          </p:cNvPr>
          <p:cNvSpPr/>
          <p:nvPr/>
        </p:nvSpPr>
        <p:spPr>
          <a:xfrm rot="6574142">
            <a:off x="2575532" y="2250288"/>
            <a:ext cx="1452398" cy="2824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pic>
        <p:nvPicPr>
          <p:cNvPr id="1048" name="Picture 24" descr="Customer Icon #254520 - Free Icons Library">
            <a:extLst>
              <a:ext uri="{FF2B5EF4-FFF2-40B4-BE49-F238E27FC236}">
                <a16:creationId xmlns:a16="http://schemas.microsoft.com/office/drawing/2014/main" id="{3409E466-DAB9-12F3-CB62-4556E6ED4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1" y="2086648"/>
            <a:ext cx="1446371" cy="135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eller Icon #301900 - Free Icons Library">
            <a:extLst>
              <a:ext uri="{FF2B5EF4-FFF2-40B4-BE49-F238E27FC236}">
                <a16:creationId xmlns:a16="http://schemas.microsoft.com/office/drawing/2014/main" id="{26529F1B-7C42-0FE3-D33F-74CB33032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6" y="3692168"/>
            <a:ext cx="1348323" cy="127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Admin 3D Illustration Icon 9636683 PNG">
            <a:extLst>
              <a:ext uri="{FF2B5EF4-FFF2-40B4-BE49-F238E27FC236}">
                <a16:creationId xmlns:a16="http://schemas.microsoft.com/office/drawing/2014/main" id="{7DCF9E0E-6684-60E5-8038-8FBAB508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45" y="5310986"/>
            <a:ext cx="1317452" cy="131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guest icon, avatar icon">
            <a:extLst>
              <a:ext uri="{FF2B5EF4-FFF2-40B4-BE49-F238E27FC236}">
                <a16:creationId xmlns:a16="http://schemas.microsoft.com/office/drawing/2014/main" id="{FD01B8E3-8F73-B8DC-D53E-647F16DF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1" y="718122"/>
            <a:ext cx="1228763" cy="12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E6C117-855E-767A-D05F-2DA7F65D2603}"/>
              </a:ext>
            </a:extLst>
          </p:cNvPr>
          <p:cNvSpPr txBox="1"/>
          <p:nvPr/>
        </p:nvSpPr>
        <p:spPr>
          <a:xfrm>
            <a:off x="1535816" y="117483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Guest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EAFB4B-EC65-F766-32E6-A5F45F43E07A}"/>
              </a:ext>
            </a:extLst>
          </p:cNvPr>
          <p:cNvSpPr txBox="1"/>
          <p:nvPr/>
        </p:nvSpPr>
        <p:spPr>
          <a:xfrm>
            <a:off x="1593825" y="294913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Customer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82FD44-E4FE-A5C8-64F7-DCF45364BFB9}"/>
              </a:ext>
            </a:extLst>
          </p:cNvPr>
          <p:cNvSpPr txBox="1"/>
          <p:nvPr/>
        </p:nvSpPr>
        <p:spPr>
          <a:xfrm>
            <a:off x="1620207" y="4144964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Seller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DEEC64-9E14-0675-26DC-1BDADC46FF33}"/>
              </a:ext>
            </a:extLst>
          </p:cNvPr>
          <p:cNvSpPr txBox="1"/>
          <p:nvPr/>
        </p:nvSpPr>
        <p:spPr>
          <a:xfrm>
            <a:off x="1603798" y="5827190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67772748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4C1CC8DB-4AC5-73C8-F0E1-11629F0A0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7A8C3D-5060-90C3-E081-3A28EB31C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862" y="65087"/>
            <a:ext cx="2962275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Comic Sans MS" panose="030F0702030302020204" pitchFamily="66" charset="0"/>
              </a:rPr>
              <a:t>Assets: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3E77A-808B-E26C-901B-49D9896FF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1390650"/>
            <a:ext cx="10706100" cy="4943475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>
                <a:latin typeface="Comic Sans MS" panose="030F0702030302020204" pitchFamily="66" charset="0"/>
              </a:rPr>
              <a:t>Customer</a:t>
            </a:r>
            <a:r>
              <a:rPr lang="en-US" sz="4000" b="0" i="0" dirty="0">
                <a:effectLst/>
                <a:latin typeface="Comic Sans MS" panose="030F0702030302020204" pitchFamily="66" charset="0"/>
              </a:rPr>
              <a:t> information: usernames, email addresses, passwords, payment information,.. </a:t>
            </a:r>
          </a:p>
          <a:p>
            <a:endParaRPr lang="en-US" sz="1900" b="0" i="0" dirty="0">
              <a:effectLst/>
              <a:latin typeface="Comic Sans MS" panose="030F0702030302020204" pitchFamily="66" charset="0"/>
            </a:endParaRPr>
          </a:p>
          <a:p>
            <a:r>
              <a:rPr lang="en-US" sz="4000" b="0" i="0" dirty="0">
                <a:effectLst/>
                <a:latin typeface="Comic Sans MS" panose="030F0702030302020204" pitchFamily="66" charset="0"/>
              </a:rPr>
              <a:t>Transaction data: orders, products, prices, shipping information, and payment details. </a:t>
            </a:r>
          </a:p>
          <a:p>
            <a:endParaRPr lang="en-US" sz="1800" b="0" i="0" dirty="0">
              <a:effectLst/>
              <a:latin typeface="Comic Sans MS" panose="030F0702030302020204" pitchFamily="66" charset="0"/>
            </a:endParaRPr>
          </a:p>
          <a:p>
            <a:r>
              <a:rPr lang="en-US" sz="4000" b="0" i="0" dirty="0">
                <a:effectLst/>
                <a:latin typeface="Comic Sans MS" panose="030F0702030302020204" pitchFamily="66" charset="0"/>
              </a:rPr>
              <a:t>System and database: servers, applications, databases, and system infrastructure.</a:t>
            </a:r>
          </a:p>
          <a:p>
            <a:endParaRPr lang="en-US" sz="1800" b="0" i="0" dirty="0">
              <a:effectLst/>
              <a:latin typeface="Comic Sans MS" panose="030F0702030302020204" pitchFamily="66" charset="0"/>
            </a:endParaRPr>
          </a:p>
          <a:p>
            <a:r>
              <a:rPr lang="en-US" sz="4000" b="0" i="0" dirty="0">
                <a:effectLst/>
                <a:latin typeface="Comic Sans MS" panose="030F0702030302020204" pitchFamily="66" charset="0"/>
              </a:rPr>
              <a:t>Access rights and authorization</a:t>
            </a:r>
            <a:endParaRPr lang="en-US" sz="4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85283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13F33FEA-1B57-F0AB-18E6-4AC52F69D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95541E-EF91-28AE-7C6D-68EC6A25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Security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7011-740C-14AF-82E1-CD62820EE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66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b="0" i="0" dirty="0">
                <a:effectLst/>
                <a:latin typeface="Comic Sans MS" panose="030F0702030302020204" pitchFamily="66" charset="0"/>
              </a:rPr>
              <a:t>Confidentiality</a:t>
            </a:r>
          </a:p>
          <a:p>
            <a:pPr>
              <a:lnSpc>
                <a:spcPct val="100000"/>
              </a:lnSpc>
            </a:pPr>
            <a:r>
              <a:rPr lang="en-US" sz="4400" b="0" i="0" dirty="0">
                <a:effectLst/>
                <a:latin typeface="Comic Sans MS" panose="030F0702030302020204" pitchFamily="66" charset="0"/>
              </a:rPr>
              <a:t>Authentication user</a:t>
            </a:r>
            <a:endParaRPr lang="en-US" sz="4400" dirty="0"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</a:pPr>
            <a:r>
              <a:rPr lang="en-US" sz="4400" b="0" i="0" dirty="0">
                <a:effectLst/>
                <a:latin typeface="Comic Sans MS" panose="030F0702030302020204" pitchFamily="66" charset="0"/>
              </a:rPr>
              <a:t>Authentication server</a:t>
            </a:r>
          </a:p>
          <a:p>
            <a:pPr>
              <a:lnSpc>
                <a:spcPct val="100000"/>
              </a:lnSpc>
            </a:pPr>
            <a:r>
              <a:rPr lang="en-US" sz="4400" b="0" i="0" dirty="0">
                <a:effectLst/>
                <a:latin typeface="Comic Sans MS" panose="030F0702030302020204" pitchFamily="66" charset="0"/>
              </a:rPr>
              <a:t>Authorization:</a:t>
            </a:r>
            <a:endParaRPr lang="en-US" sz="4400" dirty="0"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</a:pPr>
            <a:r>
              <a:rPr lang="en-US" sz="4400" dirty="0">
                <a:latin typeface="Comic Sans MS" panose="030F0702030302020204" pitchFamily="66" charset="0"/>
              </a:rPr>
              <a:t>Data </a:t>
            </a:r>
            <a:r>
              <a:rPr lang="en-US" sz="4400" b="0" i="0" dirty="0">
                <a:effectLst/>
                <a:latin typeface="Comic Sans MS" panose="030F0702030302020204" pitchFamily="66" charset="0"/>
              </a:rPr>
              <a:t>Integrity</a:t>
            </a:r>
          </a:p>
          <a:p>
            <a:pPr>
              <a:lnSpc>
                <a:spcPct val="100000"/>
              </a:lnSpc>
            </a:pPr>
            <a:r>
              <a:rPr lang="en-US" sz="4400" b="0" i="0" dirty="0">
                <a:effectLst/>
                <a:latin typeface="Comic Sans MS" panose="030F0702030302020204" pitchFamily="66" charset="0"/>
              </a:rPr>
              <a:t>Secure session management</a:t>
            </a:r>
            <a:endParaRPr lang="en-US" sz="4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40127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93866508-A6AC-567E-3E61-69C385630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What is JWT (JSON Web Token)? How does JWT Authentication work? - Blog -  miniOrange">
            <a:extLst>
              <a:ext uri="{FF2B5EF4-FFF2-40B4-BE49-F238E27FC236}">
                <a16:creationId xmlns:a16="http://schemas.microsoft.com/office/drawing/2014/main" id="{8B3CF967-E4D7-22F1-B4C9-2D6C8F9EA4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anose="030F0702030302020204" pitchFamily="66" charset="0"/>
            </a:endParaRPr>
          </a:p>
        </p:txBody>
      </p:sp>
      <p:pic>
        <p:nvPicPr>
          <p:cNvPr id="2056" name="Picture 8" descr="Size Icon Computer User Image - User With Computer Icon - Free Transparent  PNG Clipart Images Download">
            <a:extLst>
              <a:ext uri="{FF2B5EF4-FFF2-40B4-BE49-F238E27FC236}">
                <a16:creationId xmlns:a16="http://schemas.microsoft.com/office/drawing/2014/main" id="{4E84E20A-2CF9-839A-4832-851400B17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96" y="2913063"/>
            <a:ext cx="22987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omputer - Free computer icons">
            <a:extLst>
              <a:ext uri="{FF2B5EF4-FFF2-40B4-BE49-F238E27FC236}">
                <a16:creationId xmlns:a16="http://schemas.microsoft.com/office/drawing/2014/main" id="{2812604F-18C4-DCA0-0399-4748EC429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666" y="2913063"/>
            <a:ext cx="1490663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554D3D8-AB48-6ECD-49F2-2657C8995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298700" cy="1325563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FD6485-D1D0-E0E6-7B26-3E7996D4DD31}"/>
              </a:ext>
            </a:extLst>
          </p:cNvPr>
          <p:cNvSpPr/>
          <p:nvPr/>
        </p:nvSpPr>
        <p:spPr>
          <a:xfrm>
            <a:off x="9180166" y="167255"/>
            <a:ext cx="2931885" cy="3046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Comic Sans MS" panose="030F0702030302020204" pitchFamily="66" charset="0"/>
              </a:rPr>
              <a:t>Authentication service</a:t>
            </a:r>
          </a:p>
          <a:p>
            <a:pPr algn="ctr"/>
            <a:r>
              <a:rPr lang="en-US" sz="3200" b="1" dirty="0">
                <a:latin typeface="Comic Sans MS" panose="030F0702030302020204" pitchFamily="66" charset="0"/>
              </a:rPr>
              <a:t>As JWT issuer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82D567-7F17-6259-2F7A-E73AD8F5D473}"/>
              </a:ext>
            </a:extLst>
          </p:cNvPr>
          <p:cNvSpPr/>
          <p:nvPr/>
        </p:nvSpPr>
        <p:spPr>
          <a:xfrm>
            <a:off x="9163957" y="3538342"/>
            <a:ext cx="2931885" cy="3046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omic Sans MS" panose="030F0702030302020204" pitchFamily="66" charset="0"/>
              </a:rPr>
              <a:t>Check the JWT signature,</a:t>
            </a:r>
          </a:p>
          <a:p>
            <a:pPr algn="ctr"/>
            <a:r>
              <a:rPr lang="en-US" sz="2800" b="1" dirty="0">
                <a:latin typeface="Comic Sans MS" panose="030F0702030302020204" pitchFamily="66" charset="0"/>
              </a:rPr>
              <a:t>Access right, Authorization</a:t>
            </a:r>
          </a:p>
          <a:p>
            <a:pPr algn="ctr"/>
            <a:endParaRPr lang="en-US" sz="2800" b="1" dirty="0">
              <a:latin typeface="Comic Sans MS" panose="030F0702030302020204" pitchFamily="66" charset="0"/>
            </a:endParaRPr>
          </a:p>
          <a:p>
            <a:pPr algn="ctr"/>
            <a:endParaRPr lang="en-US" sz="2800" b="1" dirty="0">
              <a:latin typeface="Comic Sans MS" panose="030F0702030302020204" pitchFamily="66" charset="0"/>
            </a:endParaRPr>
          </a:p>
          <a:p>
            <a:pPr algn="ctr"/>
            <a:endParaRPr lang="en-US" sz="2800" b="1" dirty="0">
              <a:latin typeface="Comic Sans MS" panose="030F0702030302020204" pitchFamily="66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B1B0A98-2600-86A8-0C30-47F6BC40D892}"/>
              </a:ext>
            </a:extLst>
          </p:cNvPr>
          <p:cNvSpPr/>
          <p:nvPr/>
        </p:nvSpPr>
        <p:spPr>
          <a:xfrm>
            <a:off x="2562968" y="3581400"/>
            <a:ext cx="889299" cy="3238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EC0463FC-64A4-C4B4-4F01-351DA3789195}"/>
              </a:ext>
            </a:extLst>
          </p:cNvPr>
          <p:cNvSpPr/>
          <p:nvPr/>
        </p:nvSpPr>
        <p:spPr>
          <a:xfrm>
            <a:off x="3695700" y="685801"/>
            <a:ext cx="5133117" cy="2227262"/>
          </a:xfrm>
          <a:prstGeom prst="bentArrow">
            <a:avLst>
              <a:gd name="adj1" fmla="val 10853"/>
              <a:gd name="adj2" fmla="val 9177"/>
              <a:gd name="adj3" fmla="val 25000"/>
              <a:gd name="adj4" fmla="val 659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20DB1624-7D76-3A69-749D-B45ABBD1D80E}"/>
              </a:ext>
            </a:extLst>
          </p:cNvPr>
          <p:cNvSpPr/>
          <p:nvPr/>
        </p:nvSpPr>
        <p:spPr>
          <a:xfrm rot="16200000">
            <a:off x="5335972" y="2910901"/>
            <a:ext cx="2023878" cy="5304417"/>
          </a:xfrm>
          <a:prstGeom prst="bentArrow">
            <a:avLst>
              <a:gd name="adj1" fmla="val 10881"/>
              <a:gd name="adj2" fmla="val 8057"/>
              <a:gd name="adj3" fmla="val 17997"/>
              <a:gd name="adj4" fmla="val 40927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48AE6196-5792-B39D-D078-27655D0549B6}"/>
              </a:ext>
            </a:extLst>
          </p:cNvPr>
          <p:cNvSpPr/>
          <p:nvPr/>
        </p:nvSpPr>
        <p:spPr>
          <a:xfrm rot="10800000" flipH="1">
            <a:off x="4558972" y="4124421"/>
            <a:ext cx="4441145" cy="1264503"/>
          </a:xfrm>
          <a:prstGeom prst="bentArrow">
            <a:avLst>
              <a:gd name="adj1" fmla="val 16114"/>
              <a:gd name="adj2" fmla="val 16763"/>
              <a:gd name="adj3" fmla="val 17997"/>
              <a:gd name="adj4" fmla="val 8214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AE02C903-4DD3-7078-ABBF-F12A4FF4A7FC}"/>
              </a:ext>
            </a:extLst>
          </p:cNvPr>
          <p:cNvSpPr/>
          <p:nvPr/>
        </p:nvSpPr>
        <p:spPr>
          <a:xfrm rot="16200000" flipH="1">
            <a:off x="5948235" y="126264"/>
            <a:ext cx="1370887" cy="4441144"/>
          </a:xfrm>
          <a:prstGeom prst="bentArrow">
            <a:avLst>
              <a:gd name="adj1" fmla="val 16114"/>
              <a:gd name="adj2" fmla="val 16763"/>
              <a:gd name="adj3" fmla="val 17997"/>
              <a:gd name="adj4" fmla="val 65573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4C7EB3-6A9C-3578-220E-09F395462A38}"/>
              </a:ext>
            </a:extLst>
          </p:cNvPr>
          <p:cNvSpPr txBox="1"/>
          <p:nvPr/>
        </p:nvSpPr>
        <p:spPr>
          <a:xfrm>
            <a:off x="5259192" y="374230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1. User authentication 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9097D5-2EA4-594D-EB66-D2C9F8E2059C}"/>
              </a:ext>
            </a:extLst>
          </p:cNvPr>
          <p:cNvSpPr txBox="1"/>
          <p:nvPr/>
        </p:nvSpPr>
        <p:spPr>
          <a:xfrm>
            <a:off x="5926070" y="1358682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2. JSON Web Token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83B13D-FED2-1A68-D8DA-E45E6C6FF316}"/>
              </a:ext>
            </a:extLst>
          </p:cNvPr>
          <p:cNvSpPr txBox="1"/>
          <p:nvPr/>
        </p:nvSpPr>
        <p:spPr>
          <a:xfrm>
            <a:off x="5682030" y="4433507"/>
            <a:ext cx="28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3. Send a request </a:t>
            </a:r>
          </a:p>
          <a:p>
            <a:r>
              <a:rPr lang="en-US" b="1" dirty="0">
                <a:latin typeface="Comic Sans MS" panose="030F0702030302020204" pitchFamily="66" charset="0"/>
              </a:rPr>
              <a:t>(Authentication header)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1F103E-6F66-66AC-E0C3-5DD0AA186E8D}"/>
              </a:ext>
            </a:extLst>
          </p:cNvPr>
          <p:cNvSpPr txBox="1"/>
          <p:nvPr/>
        </p:nvSpPr>
        <p:spPr>
          <a:xfrm>
            <a:off x="5072016" y="6042620"/>
            <a:ext cx="30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4. Send respond to client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742B16-E913-E852-9BBE-F07D6C36778E}"/>
              </a:ext>
            </a:extLst>
          </p:cNvPr>
          <p:cNvSpPr/>
          <p:nvPr/>
        </p:nvSpPr>
        <p:spPr>
          <a:xfrm>
            <a:off x="9317925" y="5905500"/>
            <a:ext cx="2666093" cy="55244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Token validation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E80286-AA87-127A-AB05-BFBF00B8521B}"/>
              </a:ext>
            </a:extLst>
          </p:cNvPr>
          <p:cNvSpPr txBox="1"/>
          <p:nvPr/>
        </p:nvSpPr>
        <p:spPr>
          <a:xfrm>
            <a:off x="4859277" y="3363675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Client application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76EB5E-4B0C-ABEB-2E90-5265106B2DB5}"/>
              </a:ext>
            </a:extLst>
          </p:cNvPr>
          <p:cNvSpPr txBox="1"/>
          <p:nvPr/>
        </p:nvSpPr>
        <p:spPr>
          <a:xfrm>
            <a:off x="590293" y="4600110"/>
            <a:ext cx="1630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End users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47036-EAA5-AE68-FAB0-EF461802FAAF}"/>
              </a:ext>
            </a:extLst>
          </p:cNvPr>
          <p:cNvSpPr txBox="1"/>
          <p:nvPr/>
        </p:nvSpPr>
        <p:spPr>
          <a:xfrm>
            <a:off x="2613758" y="3240643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Login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DA8BBC0E-20E6-B0D1-34BE-17DFB36DF709}"/>
              </a:ext>
            </a:extLst>
          </p:cNvPr>
          <p:cNvSpPr/>
          <p:nvPr/>
        </p:nvSpPr>
        <p:spPr>
          <a:xfrm>
            <a:off x="10527047" y="5323397"/>
            <a:ext cx="238125" cy="479423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25248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0858A1DB-4298-FA18-A636-BF1B3E0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A6E212-25CF-B770-765B-C558FE501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i="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Implement</a:t>
            </a:r>
            <a:endParaRPr lang="en-US" sz="54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1D75E-2016-2EF9-1FD6-3197FF7E9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Comic Sans MS" panose="030F0702030302020204" pitchFamily="66" charset="0"/>
              </a:rPr>
              <a:t>Private Key: RSA 2048-bit =&gt; Sign Token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Comic Sans MS" panose="030F0702030302020204" pitchFamily="66" charset="0"/>
              </a:rPr>
              <a:t>Public Key: Public =&gt; Verify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Comic Sans MS" panose="030F0702030302020204" pitchFamily="66" charset="0"/>
              </a:rPr>
              <a:t>User Login: Validate -&gt; Generate Token -&gt; Write Cookie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Comic Sans MS" panose="030F0702030302020204" pitchFamily="66" charset="0"/>
              </a:rPr>
              <a:t>Token expires = 24 hours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Comic Sans MS" panose="030F0702030302020204" pitchFamily="66" charset="0"/>
              </a:rPr>
              <a:t>Database: MongoDB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Comic Sans MS" panose="030F0702030302020204" pitchFamily="66" charset="0"/>
              </a:rPr>
              <a:t>Backend: NodeJS, Express, Cookie-Parser, Body-Parser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Comic Sans MS" panose="030F0702030302020204" pitchFamily="66" charset="0"/>
              </a:rPr>
              <a:t>Frontend: HTML, </a:t>
            </a:r>
            <a:r>
              <a:rPr lang="en-US" sz="3200" b="0" i="0" dirty="0" err="1">
                <a:effectLst/>
                <a:latin typeface="Comic Sans MS" panose="030F0702030302020204" pitchFamily="66" charset="0"/>
              </a:rPr>
              <a:t>Jquery</a:t>
            </a:r>
            <a:endParaRPr lang="en-US" sz="3200" b="0" i="0" dirty="0">
              <a:effectLst/>
              <a:latin typeface="Comic Sans MS" panose="030F0702030302020204" pitchFamily="66" charset="0"/>
            </a:endParaRPr>
          </a:p>
          <a:p>
            <a:pPr marL="0" indent="0" algn="l">
              <a:buNone/>
            </a:pPr>
            <a:endParaRPr lang="en-US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73440478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602AE15B-708D-CF4D-04F0-32752C35D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6581C3-B984-61D7-14E9-B5F6AECE5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59100"/>
            <a:ext cx="12065000" cy="2611438"/>
          </a:xfrm>
        </p:spPr>
        <p:txBody>
          <a:bodyPr>
            <a:noAutofit/>
          </a:bodyPr>
          <a:lstStyle/>
          <a:p>
            <a:r>
              <a:rPr lang="en-US" sz="14900" dirty="0">
                <a:latin typeface="Comic Sans MS" panose="030F0702030302020204" pitchFamily="66" charset="0"/>
              </a:rPr>
              <a:t>T</a:t>
            </a:r>
            <a:r>
              <a:rPr lang="en-US" sz="14900" b="0" i="0" dirty="0">
                <a:effectLst/>
                <a:latin typeface="Comic Sans MS" panose="030F0702030302020204" pitchFamily="66" charset="0"/>
              </a:rPr>
              <a:t>esting scenario</a:t>
            </a:r>
            <a:endParaRPr lang="en-US" sz="149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858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BE417DA9-69BF-0A02-6C70-654D420F1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4" descr="Customer Icon #254520 - Free Icons Library">
            <a:extLst>
              <a:ext uri="{FF2B5EF4-FFF2-40B4-BE49-F238E27FC236}">
                <a16:creationId xmlns:a16="http://schemas.microsoft.com/office/drawing/2014/main" id="{03F5B45C-7FAC-4CB2-F785-27CC55AAA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254" y="2283650"/>
            <a:ext cx="1779007" cy="166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Seller Icon #301900 - Free Icons Library">
            <a:extLst>
              <a:ext uri="{FF2B5EF4-FFF2-40B4-BE49-F238E27FC236}">
                <a16:creationId xmlns:a16="http://schemas.microsoft.com/office/drawing/2014/main" id="{5CDC5F6B-79DD-1303-9889-464C44A82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634" y="2319130"/>
            <a:ext cx="1686731" cy="159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4" descr="Admin 3D Illustration Icon 9636683 PNG">
            <a:extLst>
              <a:ext uri="{FF2B5EF4-FFF2-40B4-BE49-F238E27FC236}">
                <a16:creationId xmlns:a16="http://schemas.microsoft.com/office/drawing/2014/main" id="{DB5B4C54-CD34-DC62-4328-B982D1498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070" y="2354611"/>
            <a:ext cx="1591806" cy="159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6" descr="guest icon, avatar icon">
            <a:extLst>
              <a:ext uri="{FF2B5EF4-FFF2-40B4-BE49-F238E27FC236}">
                <a16:creationId xmlns:a16="http://schemas.microsoft.com/office/drawing/2014/main" id="{F22205D8-37B2-03C4-864A-3E78ED71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94735"/>
            <a:ext cx="1591806" cy="159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A3A68A-03F7-8643-BDCF-5121B0A0254A}"/>
              </a:ext>
            </a:extLst>
          </p:cNvPr>
          <p:cNvSpPr txBox="1"/>
          <p:nvPr/>
        </p:nvSpPr>
        <p:spPr>
          <a:xfrm>
            <a:off x="261976" y="4027307"/>
            <a:ext cx="1329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Guest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66FD5-D1CF-67C5-4BE8-F8BECFC1F1E0}"/>
              </a:ext>
            </a:extLst>
          </p:cNvPr>
          <p:cNvSpPr txBox="1"/>
          <p:nvPr/>
        </p:nvSpPr>
        <p:spPr>
          <a:xfrm>
            <a:off x="2132170" y="4035854"/>
            <a:ext cx="2084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Customer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857737-08E0-C481-D1C1-940B7975AA64}"/>
              </a:ext>
            </a:extLst>
          </p:cNvPr>
          <p:cNvSpPr txBox="1"/>
          <p:nvPr/>
        </p:nvSpPr>
        <p:spPr>
          <a:xfrm>
            <a:off x="5367122" y="4061887"/>
            <a:ext cx="1572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Seller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833C9C-6121-E7B3-AF08-CF7F7D0ADBC7}"/>
              </a:ext>
            </a:extLst>
          </p:cNvPr>
          <p:cNvSpPr txBox="1"/>
          <p:nvPr/>
        </p:nvSpPr>
        <p:spPr>
          <a:xfrm>
            <a:off x="7792728" y="3975240"/>
            <a:ext cx="1419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Admin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B3EF5A43-42E2-E757-2D6C-91A13863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Authentication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576E667-9337-A3FB-862B-FBBD373B2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66017"/>
            <a:ext cx="10515600" cy="183804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</a:rPr>
              <a:t>Authentication user: username, password</a:t>
            </a:r>
          </a:p>
          <a:p>
            <a:r>
              <a:rPr lang="en-US" sz="4000" dirty="0">
                <a:latin typeface="Comic Sans MS" panose="030F0702030302020204" pitchFamily="66" charset="0"/>
              </a:rPr>
              <a:t>Authentication server: token, public key</a:t>
            </a:r>
          </a:p>
        </p:txBody>
      </p:sp>
      <p:pic>
        <p:nvPicPr>
          <p:cNvPr id="2050" name="Picture 2" descr="Server PNG Images, Server Icon Free Download - Free Transparent PNG Logos">
            <a:extLst>
              <a:ext uri="{FF2B5EF4-FFF2-40B4-BE49-F238E27FC236}">
                <a16:creationId xmlns:a16="http://schemas.microsoft.com/office/drawing/2014/main" id="{E91DAA95-208D-BC4A-1531-D6ABE0FF5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059" y="2394735"/>
            <a:ext cx="1838046" cy="183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64E107-CF99-463A-EC40-C4EFBE144B89}"/>
              </a:ext>
            </a:extLst>
          </p:cNvPr>
          <p:cNvSpPr txBox="1"/>
          <p:nvPr/>
        </p:nvSpPr>
        <p:spPr>
          <a:xfrm>
            <a:off x="10059830" y="4055121"/>
            <a:ext cx="1677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1650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969A705D-6E63-EB75-C1E0-B426FD017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1F7DE2-C3D8-3959-1CE3-898E16797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0082"/>
            <a:ext cx="41021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Database</a:t>
            </a:r>
          </a:p>
        </p:txBody>
      </p:sp>
      <p:pic>
        <p:nvPicPr>
          <p:cNvPr id="4" name="Picture 4" descr="Database Png Icon #244761 - Free Icons Library">
            <a:extLst>
              <a:ext uri="{FF2B5EF4-FFF2-40B4-BE49-F238E27FC236}">
                <a16:creationId xmlns:a16="http://schemas.microsoft.com/office/drawing/2014/main" id="{E83D7BE0-4130-FC78-85C4-85445931E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41" y="1677240"/>
            <a:ext cx="3051859" cy="38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D786D1-9150-A482-14C2-D577D10615D7}"/>
              </a:ext>
            </a:extLst>
          </p:cNvPr>
          <p:cNvSpPr txBox="1"/>
          <p:nvPr/>
        </p:nvSpPr>
        <p:spPr>
          <a:xfrm>
            <a:off x="1136465" y="5536645"/>
            <a:ext cx="23968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Account</a:t>
            </a:r>
            <a:r>
              <a:rPr lang="en-US" dirty="0">
                <a:latin typeface="Comic Sans MS" panose="030F0702030302020204" pitchFamily="66" charset="0"/>
              </a:rPr>
              <a:t> </a:t>
            </a:r>
          </a:p>
        </p:txBody>
      </p:sp>
      <p:pic>
        <p:nvPicPr>
          <p:cNvPr id="3" name="Picture 4" descr="Database Png Icon #244761 - Free Icons Library">
            <a:extLst>
              <a:ext uri="{FF2B5EF4-FFF2-40B4-BE49-F238E27FC236}">
                <a16:creationId xmlns:a16="http://schemas.microsoft.com/office/drawing/2014/main" id="{016A742D-FB93-0612-D28F-2C6B2D7D6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140" y="1677240"/>
            <a:ext cx="3051859" cy="38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035BAD-CE25-1A1B-DC98-5F08FC9BEA00}"/>
              </a:ext>
            </a:extLst>
          </p:cNvPr>
          <p:cNvSpPr txBox="1"/>
          <p:nvPr/>
        </p:nvSpPr>
        <p:spPr>
          <a:xfrm>
            <a:off x="8959664" y="5536645"/>
            <a:ext cx="2191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Invoice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 </a:t>
            </a:r>
          </a:p>
        </p:txBody>
      </p:sp>
      <p:pic>
        <p:nvPicPr>
          <p:cNvPr id="11" name="Picture 4" descr="Database Png Icon #244761 - Free Icons Library">
            <a:extLst>
              <a:ext uri="{FF2B5EF4-FFF2-40B4-BE49-F238E27FC236}">
                <a16:creationId xmlns:a16="http://schemas.microsoft.com/office/drawing/2014/main" id="{1258FF91-28E8-D2DC-4A3D-67A54343D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303" y="1677240"/>
            <a:ext cx="3051859" cy="38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15E0BE-A42B-80F4-440E-6F5ECCC797A1}"/>
              </a:ext>
            </a:extLst>
          </p:cNvPr>
          <p:cNvSpPr txBox="1"/>
          <p:nvPr/>
        </p:nvSpPr>
        <p:spPr>
          <a:xfrm>
            <a:off x="5211827" y="5536645"/>
            <a:ext cx="23038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Product</a:t>
            </a:r>
            <a:r>
              <a:rPr lang="en-US" dirty="0">
                <a:latin typeface="Comic Sans MS" panose="030F0702030302020204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1362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416</Words>
  <Application>Microsoft Office PowerPoint</Application>
  <PresentationFormat>Widescreen</PresentationFormat>
  <Paragraphs>163</Paragraphs>
  <Slides>17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Comic Sans MS</vt:lpstr>
      <vt:lpstr>Söhne</vt:lpstr>
      <vt:lpstr>Office Theme</vt:lpstr>
      <vt:lpstr>PowerPoint Presentation</vt:lpstr>
      <vt:lpstr>PowerPoint Presentation</vt:lpstr>
      <vt:lpstr>Assets:</vt:lpstr>
      <vt:lpstr>Security goal</vt:lpstr>
      <vt:lpstr>Solution</vt:lpstr>
      <vt:lpstr>Implement</vt:lpstr>
      <vt:lpstr>Testing scenario</vt:lpstr>
      <vt:lpstr>Authentication</vt:lpstr>
      <vt:lpstr>Database</vt:lpstr>
      <vt:lpstr>Authorization by role</vt:lpstr>
      <vt:lpstr>User password</vt:lpstr>
      <vt:lpstr>Guest</vt:lpstr>
      <vt:lpstr>Customer</vt:lpstr>
      <vt:lpstr>Seller</vt:lpstr>
      <vt:lpstr>PowerPoint Presentation</vt:lpstr>
      <vt:lpstr>PowerPoint Presentation</vt:lpstr>
      <vt:lpstr>Task 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JWT-based Authentication and Authorization Implementation for Online Shopping Platform</dc:title>
  <dc:creator>Nghia Duong</dc:creator>
  <cp:lastModifiedBy>Dương Phan Hiếu Nghĩa</cp:lastModifiedBy>
  <cp:revision>12</cp:revision>
  <dcterms:created xsi:type="dcterms:W3CDTF">2023-06-14T07:40:27Z</dcterms:created>
  <dcterms:modified xsi:type="dcterms:W3CDTF">2023-06-14T12:47:27Z</dcterms:modified>
</cp:coreProperties>
</file>